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57" r:id="rId4"/>
    <p:sldId id="258" r:id="rId5"/>
    <p:sldId id="267" r:id="rId6"/>
    <p:sldId id="260" r:id="rId7"/>
    <p:sldId id="261" r:id="rId8"/>
    <p:sldId id="264" r:id="rId9"/>
    <p:sldId id="265" r:id="rId10"/>
  </p:sldIdLst>
  <p:sldSz cx="14630400" cy="8229600"/>
  <p:notesSz cx="8229600" cy="14630400"/>
  <p:embeddedFontLst>
    <p:embeddedFont>
      <p:font typeface="Heebo Light" pitchFamily="2" charset="-79"/>
      <p:regular r:id="rId12"/>
    </p:embeddedFont>
    <p:embeddedFont>
      <p:font typeface="Montserrat" pitchFamily="2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A2D"/>
    <a:srgbClr val="0D0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-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37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E43B9-BCAF-6191-6379-9668AC0DE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5962B-8F0E-76AC-9FC2-7E00FA1FF9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970E16-418D-AB39-5B0F-D6717B4F89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D9781-8CFA-7DAE-F2E6-94ED6F3A3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93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D903B-EDC3-36E5-D7EE-9122018F8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7EEF85-C069-7EB9-A896-77A41EB1D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34B9B7-007A-3D20-A8A4-D329F8CDA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7562D-7693-2B95-D165-DCFD66273A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75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iyad-HF/CT-Toolk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9619" y="3051631"/>
            <a:ext cx="7370495" cy="2510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GUI Tool for CT Image Parameter Visualization</a:t>
            </a:r>
            <a:endParaRPr lang="en-US" sz="4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C508E7-79EB-C330-9135-C92B82874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10" y="0"/>
            <a:ext cx="6280189" cy="82296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3E60F4E3-5FB9-F0DE-AA40-E9AFDFF2D5BE}"/>
              </a:ext>
            </a:extLst>
          </p:cNvPr>
          <p:cNvSpPr/>
          <p:nvPr/>
        </p:nvSpPr>
        <p:spPr>
          <a:xfrm>
            <a:off x="892194" y="9119395"/>
            <a:ext cx="6825343" cy="3494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tool allows users to load CT volumes and interactively adjust</a:t>
            </a:r>
            <a:r>
              <a:rPr lang="ar-EG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</a:t>
            </a:r>
          </a:p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Reconstruction filters</a:t>
            </a:r>
          </a:p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Slice thickness</a:t>
            </a:r>
          </a:p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Windowing settings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2FC0D-905F-6E4C-3DE6-A8533A0A0297}"/>
              </a:ext>
            </a:extLst>
          </p:cNvPr>
          <p:cNvSpPr txBox="1"/>
          <p:nvPr/>
        </p:nvSpPr>
        <p:spPr>
          <a:xfrm>
            <a:off x="619619" y="5659120"/>
            <a:ext cx="1092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Team 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5435A-2FE9-0F61-77BD-D5060B5A5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EBCAC2A-120B-1DA0-19DA-16188B93AE33}"/>
              </a:ext>
            </a:extLst>
          </p:cNvPr>
          <p:cNvSpPr/>
          <p:nvPr/>
        </p:nvSpPr>
        <p:spPr>
          <a:xfrm>
            <a:off x="619619" y="929761"/>
            <a:ext cx="7370495" cy="2510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GUI Tool for CT Image Parameter Visualization</a:t>
            </a:r>
            <a:endParaRPr lang="en-US" sz="4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F4BDA4-EE27-FEE8-B07E-3A0A18205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10" y="0"/>
            <a:ext cx="6280189" cy="8229600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0CE197C5-5F2C-CA95-9162-FC4E8E9EE7FF}"/>
              </a:ext>
            </a:extLst>
          </p:cNvPr>
          <p:cNvSpPr/>
          <p:nvPr/>
        </p:nvSpPr>
        <p:spPr>
          <a:xfrm>
            <a:off x="892194" y="3820563"/>
            <a:ext cx="6825343" cy="3494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tool allows users to load CT volumes and interactively adjust</a:t>
            </a:r>
            <a:r>
              <a:rPr lang="ar-EG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</a:t>
            </a:r>
          </a:p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Reconstruction filters</a:t>
            </a:r>
          </a:p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Slice thickness</a:t>
            </a:r>
          </a:p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Windowing settings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7122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1749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 and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26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sz="20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" name="Text 2"/>
          <p:cNvSpPr/>
          <p:nvPr/>
        </p:nvSpPr>
        <p:spPr>
          <a:xfrm>
            <a:off x="7017306" y="3010495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 and Process 3D CT Volumes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7017306" y="3855244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Users can load folders of DICOM files to form 3D volumes for analysis.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10200203" y="29326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8" name="Text 5"/>
          <p:cNvSpPr/>
          <p:nvPr/>
        </p:nvSpPr>
        <p:spPr>
          <a:xfrm>
            <a:off x="10937319" y="3010495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Parameter Controls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10937319" y="3855244"/>
            <a:ext cx="3103801" cy="1224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Adjust reconstruction filters, slice thickness, and windowing settings in real time.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6280190" y="57604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1" name="Text 8"/>
          <p:cNvSpPr/>
          <p:nvPr/>
        </p:nvSpPr>
        <p:spPr>
          <a:xfrm>
            <a:off x="7017306" y="5838349"/>
            <a:ext cx="34285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Visualization and Export</a:t>
            </a:r>
            <a:endParaRPr lang="en-US" sz="2200" b="1" dirty="0"/>
          </a:p>
        </p:txBody>
      </p:sp>
      <p:sp>
        <p:nvSpPr>
          <p:cNvPr id="12" name="Text 9"/>
          <p:cNvSpPr/>
          <p:nvPr/>
        </p:nvSpPr>
        <p:spPr>
          <a:xfrm>
            <a:off x="7017307" y="6328766"/>
            <a:ext cx="3182896" cy="108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Navigate slices, view metadata, and export processed images for further use.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D7C622-BE7E-FCEB-0EFB-6BDE40BA7CCE}"/>
              </a:ext>
            </a:extLst>
          </p:cNvPr>
          <p:cNvSpPr/>
          <p:nvPr/>
        </p:nvSpPr>
        <p:spPr>
          <a:xfrm>
            <a:off x="12709803" y="7640664"/>
            <a:ext cx="1920597" cy="588936"/>
          </a:xfrm>
          <a:prstGeom prst="rect">
            <a:avLst/>
          </a:prstGeom>
          <a:solidFill>
            <a:srgbClr val="0D0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A99777-14C7-02CE-A7A9-92DC55209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9"/>
            <a:ext cx="5485714" cy="82285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281" y="630092"/>
            <a:ext cx="7429600" cy="893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Theoretical Background</a:t>
            </a:r>
            <a:endParaRPr lang="en-US" sz="44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8B7244-E432-C427-75C1-590F970563F6}"/>
              </a:ext>
            </a:extLst>
          </p:cNvPr>
          <p:cNvSpPr/>
          <p:nvPr/>
        </p:nvSpPr>
        <p:spPr>
          <a:xfrm>
            <a:off x="12709803" y="7640664"/>
            <a:ext cx="1920597" cy="588936"/>
          </a:xfrm>
          <a:prstGeom prst="rect">
            <a:avLst/>
          </a:prstGeom>
          <a:solidFill>
            <a:srgbClr val="0D0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014F66-E43D-8913-E7CE-1028E45916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19"/>
          <a:stretch/>
        </p:blipFill>
        <p:spPr>
          <a:xfrm>
            <a:off x="1460401" y="1676401"/>
            <a:ext cx="4025998" cy="4312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E3BB78-29FE-8CF2-E652-64CBC38F29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3358"/>
          <a:stretch/>
        </p:blipFill>
        <p:spPr>
          <a:xfrm>
            <a:off x="9623458" y="1676400"/>
            <a:ext cx="3504582" cy="43127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39524E-444D-A04D-589F-DB9A44CA5B4F}"/>
              </a:ext>
            </a:extLst>
          </p:cNvPr>
          <p:cNvSpPr txBox="1"/>
          <p:nvPr/>
        </p:nvSpPr>
        <p:spPr>
          <a:xfrm>
            <a:off x="4814520" y="6953177"/>
            <a:ext cx="3477555" cy="646331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Filtered Sinogram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ECA3A52-0343-88A9-C766-214842535D58}"/>
              </a:ext>
            </a:extLst>
          </p:cNvPr>
          <p:cNvCxnSpPr>
            <a:stCxn id="15" idx="3"/>
            <a:endCxn id="15" idx="3"/>
          </p:cNvCxnSpPr>
          <p:nvPr/>
        </p:nvCxnSpPr>
        <p:spPr>
          <a:xfrm>
            <a:off x="5486399" y="3832764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2CB2C7B-1DC5-BF92-80BD-10CA675030CC}"/>
              </a:ext>
            </a:extLst>
          </p:cNvPr>
          <p:cNvCxnSpPr>
            <a:stCxn id="15" idx="2"/>
            <a:endCxn id="18" idx="1"/>
          </p:cNvCxnSpPr>
          <p:nvPr/>
        </p:nvCxnSpPr>
        <p:spPr>
          <a:xfrm rot="16200000" flipH="1">
            <a:off x="3500352" y="5962174"/>
            <a:ext cx="1287217" cy="1341120"/>
          </a:xfrm>
          <a:prstGeom prst="bentConnector2">
            <a:avLst/>
          </a:prstGeom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B56DFB9-52B8-768A-8B5A-C20814D94544}"/>
              </a:ext>
            </a:extLst>
          </p:cNvPr>
          <p:cNvSpPr txBox="1"/>
          <p:nvPr/>
        </p:nvSpPr>
        <p:spPr>
          <a:xfrm>
            <a:off x="2458720" y="6715759"/>
            <a:ext cx="956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Filter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9D9E0E9D-0B42-8B2D-7B55-19DA519C8A08}"/>
              </a:ext>
            </a:extLst>
          </p:cNvPr>
          <p:cNvCxnSpPr>
            <a:stCxn id="18" idx="0"/>
            <a:endCxn id="17" idx="1"/>
          </p:cNvCxnSpPr>
          <p:nvPr/>
        </p:nvCxnSpPr>
        <p:spPr>
          <a:xfrm rot="5400000" flipH="1" flipV="1">
            <a:off x="6528171" y="3857890"/>
            <a:ext cx="3120414" cy="3070160"/>
          </a:xfrm>
          <a:prstGeom prst="bentConnector2">
            <a:avLst/>
          </a:prstGeom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2A27533-1841-0B90-065A-7D5F2DBEF2A3}"/>
              </a:ext>
            </a:extLst>
          </p:cNvPr>
          <p:cNvSpPr txBox="1"/>
          <p:nvPr/>
        </p:nvSpPr>
        <p:spPr>
          <a:xfrm>
            <a:off x="6824827" y="3192786"/>
            <a:ext cx="252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Back-Projection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2ECBC-53EA-ED3A-ED9A-66947B2F6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887C725-905D-5573-22FD-42BB08901440}"/>
              </a:ext>
            </a:extLst>
          </p:cNvPr>
          <p:cNvSpPr/>
          <p:nvPr/>
        </p:nvSpPr>
        <p:spPr>
          <a:xfrm>
            <a:off x="793790" y="615394"/>
            <a:ext cx="123861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Slice Thickness and Windowing Parameters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912DF43-C1CF-67BD-4EFC-824431B7D39F}"/>
              </a:ext>
            </a:extLst>
          </p:cNvPr>
          <p:cNvSpPr/>
          <p:nvPr/>
        </p:nvSpPr>
        <p:spPr>
          <a:xfrm>
            <a:off x="786170" y="1677789"/>
            <a:ext cx="41007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Slice </a:t>
            </a:r>
            <a:r>
              <a:rPr lang="en-US" sz="24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Thickness</a:t>
            </a:r>
            <a:r>
              <a:rPr lang="en-US" sz="22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Effects</a:t>
            </a:r>
            <a:endParaRPr lang="en-US" sz="2200" b="1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AECB41E-B250-35F0-A4AC-E3A0036A0FF9}"/>
              </a:ext>
            </a:extLst>
          </p:cNvPr>
          <p:cNvSpPr/>
          <p:nvPr/>
        </p:nvSpPr>
        <p:spPr>
          <a:xfrm>
            <a:off x="786171" y="2258933"/>
            <a:ext cx="4364949" cy="107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Thicker slices reduce noise but lower resolution; thinner slices improve resolution but increase noise.</a:t>
            </a:r>
            <a:endParaRPr lang="en-US" sz="20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27D02C6-E55E-135A-3446-058601D302EC}"/>
              </a:ext>
            </a:extLst>
          </p:cNvPr>
          <p:cNvSpPr/>
          <p:nvPr/>
        </p:nvSpPr>
        <p:spPr>
          <a:xfrm>
            <a:off x="786170" y="3576874"/>
            <a:ext cx="6447749" cy="1449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Thicker: Averaging with Mean, Gaussian, Median filters</a:t>
            </a: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Thinner: Interpolation to increase slice count</a:t>
            </a:r>
            <a:endParaRPr lang="en-US" sz="20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831E89C6-8520-59EA-D21C-07545F834802}"/>
              </a:ext>
            </a:extLst>
          </p:cNvPr>
          <p:cNvSpPr/>
          <p:nvPr/>
        </p:nvSpPr>
        <p:spPr>
          <a:xfrm>
            <a:off x="7599521" y="4463653"/>
            <a:ext cx="31338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Windowing (WL/WW)</a:t>
            </a:r>
            <a:endParaRPr lang="en-US" sz="2200" b="1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04965A53-812E-15E6-02F7-96FD435D51AC}"/>
              </a:ext>
            </a:extLst>
          </p:cNvPr>
          <p:cNvSpPr/>
          <p:nvPr/>
        </p:nvSpPr>
        <p:spPr>
          <a:xfrm>
            <a:off x="7599521" y="50447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Maps Hounsfield Units to grayscale for contrast and brightness control.</a:t>
            </a:r>
            <a:endParaRPr lang="en-US" sz="20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B32D8326-9F60-B12B-DFE1-3B8DEBB778D8}"/>
              </a:ext>
            </a:extLst>
          </p:cNvPr>
          <p:cNvSpPr/>
          <p:nvPr/>
        </p:nvSpPr>
        <p:spPr>
          <a:xfrm>
            <a:off x="7599521" y="59746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Window Level (WL): Brightness center</a:t>
            </a:r>
            <a:endParaRPr lang="en-US" sz="20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CD616A18-28D3-45FC-39E8-8B70C378712D}"/>
              </a:ext>
            </a:extLst>
          </p:cNvPr>
          <p:cNvSpPr/>
          <p:nvPr/>
        </p:nvSpPr>
        <p:spPr>
          <a:xfrm>
            <a:off x="7599521" y="64168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Window Width (WW): Contrast range</a:t>
            </a:r>
            <a:endParaRPr lang="en-US" sz="20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7160772B-5FBA-E100-7DF9-593DCABC21E1}"/>
              </a:ext>
            </a:extLst>
          </p:cNvPr>
          <p:cNvSpPr/>
          <p:nvPr/>
        </p:nvSpPr>
        <p:spPr>
          <a:xfrm>
            <a:off x="7599521" y="68590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Presets for Brain, Liver, Bone, Soft Tissue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16C26-5DC0-4AB8-C589-CAFF89489B06}"/>
              </a:ext>
            </a:extLst>
          </p:cNvPr>
          <p:cNvSpPr/>
          <p:nvPr/>
        </p:nvSpPr>
        <p:spPr>
          <a:xfrm>
            <a:off x="12709803" y="7640664"/>
            <a:ext cx="1920597" cy="588936"/>
          </a:xfrm>
          <a:prstGeom prst="rect">
            <a:avLst/>
          </a:prstGeom>
          <a:solidFill>
            <a:srgbClr val="0D0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T Windowing -">
            <a:extLst>
              <a:ext uri="{FF2B5EF4-FFF2-40B4-BE49-F238E27FC236}">
                <a16:creationId xmlns:a16="http://schemas.microsoft.com/office/drawing/2014/main" id="{E30BFBE8-1785-39F1-7929-900ADEC4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012" y="1558939"/>
            <a:ext cx="6691313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FF7620-83DC-9258-C9EA-49C2E1CE09BC}"/>
              </a:ext>
            </a:extLst>
          </p:cNvPr>
          <p:cNvSpPr/>
          <p:nvPr/>
        </p:nvSpPr>
        <p:spPr>
          <a:xfrm>
            <a:off x="8209280" y="3017520"/>
            <a:ext cx="1534160" cy="3163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B06804-210E-DEA1-5F98-22A9A55DDA55}"/>
              </a:ext>
            </a:extLst>
          </p:cNvPr>
          <p:cNvCxnSpPr>
            <a:cxnSpLocks/>
          </p:cNvCxnSpPr>
          <p:nvPr/>
        </p:nvCxnSpPr>
        <p:spPr>
          <a:xfrm flipV="1">
            <a:off x="8976360" y="2796401"/>
            <a:ext cx="0" cy="62751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B2301FA-4B20-0F4E-E3DE-4FB5EDE50073}"/>
              </a:ext>
            </a:extLst>
          </p:cNvPr>
          <p:cNvSpPr txBox="1"/>
          <p:nvPr/>
        </p:nvSpPr>
        <p:spPr>
          <a:xfrm>
            <a:off x="8713307" y="2317549"/>
            <a:ext cx="526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FA70766-582D-768E-99C6-1CCDC664B39A}"/>
              </a:ext>
            </a:extLst>
          </p:cNvPr>
          <p:cNvCxnSpPr>
            <a:cxnSpLocks/>
          </p:cNvCxnSpPr>
          <p:nvPr/>
        </p:nvCxnSpPr>
        <p:spPr>
          <a:xfrm>
            <a:off x="8209280" y="3568636"/>
            <a:ext cx="1534160" cy="823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33CF9D0-012D-DCA9-F592-4C170E4E75A4}"/>
              </a:ext>
            </a:extLst>
          </p:cNvPr>
          <p:cNvSpPr txBox="1"/>
          <p:nvPr/>
        </p:nvSpPr>
        <p:spPr>
          <a:xfrm>
            <a:off x="8651591" y="3576874"/>
            <a:ext cx="649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WW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3AF91F5-E3D2-305E-6382-5261D1328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t="19388" r="53253" b="47684"/>
          <a:stretch/>
        </p:blipFill>
        <p:spPr bwMode="auto">
          <a:xfrm>
            <a:off x="878834" y="4817983"/>
            <a:ext cx="6108051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678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20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840904"/>
            <a:ext cx="123572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Implementation Details and Software Stack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793790" y="5071176"/>
            <a:ext cx="4196358" cy="2569488"/>
          </a:xfrm>
          <a:prstGeom prst="roundRect">
            <a:avLst>
              <a:gd name="adj" fmla="val 370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5305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Technologies Used</a:t>
            </a:r>
            <a:endParaRPr lang="en-US" sz="2800" b="1" dirty="0"/>
          </a:p>
        </p:txBody>
      </p:sp>
      <p:sp>
        <p:nvSpPr>
          <p:cNvPr id="6" name="Text 3"/>
          <p:cNvSpPr/>
          <p:nvPr/>
        </p:nvSpPr>
        <p:spPr>
          <a:xfrm>
            <a:off x="1028224" y="579602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Python 3, PyQt5 for GUI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623822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Matplotlib for visualization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668042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NumPy, pydicom, Scikit-image for processing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5216962" y="5071176"/>
            <a:ext cx="4196358" cy="2569488"/>
          </a:xfrm>
          <a:prstGeom prst="roundRect">
            <a:avLst>
              <a:gd name="adj" fmla="val 370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451396" y="5305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GUI Architecture</a:t>
            </a:r>
            <a:endParaRPr lang="en-US" sz="2800" b="1" dirty="0"/>
          </a:p>
        </p:txBody>
      </p:sp>
      <p:sp>
        <p:nvSpPr>
          <p:cNvPr id="11" name="Text 8"/>
          <p:cNvSpPr/>
          <p:nvPr/>
        </p:nvSpPr>
        <p:spPr>
          <a:xfrm>
            <a:off x="5451396" y="5796028"/>
            <a:ext cx="3727490" cy="1610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Control panel for parameter selection and metadata display; image display area for processed slices.</a:t>
            </a:r>
            <a:endParaRPr lang="en-US" sz="2200" dirty="0"/>
          </a:p>
        </p:txBody>
      </p:sp>
      <p:sp>
        <p:nvSpPr>
          <p:cNvPr id="12" name="Shape 9"/>
          <p:cNvSpPr/>
          <p:nvPr/>
        </p:nvSpPr>
        <p:spPr>
          <a:xfrm>
            <a:off x="9640133" y="5071176"/>
            <a:ext cx="4196358" cy="2569488"/>
          </a:xfrm>
          <a:prstGeom prst="roundRect">
            <a:avLst>
              <a:gd name="adj" fmla="val 370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874568" y="5305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Workflow</a:t>
            </a:r>
            <a:endParaRPr lang="en-US" sz="2800" b="1" dirty="0"/>
          </a:p>
        </p:txBody>
      </p:sp>
      <p:sp>
        <p:nvSpPr>
          <p:cNvPr id="14" name="Text 11"/>
          <p:cNvSpPr/>
          <p:nvPr/>
        </p:nvSpPr>
        <p:spPr>
          <a:xfrm>
            <a:off x="9874568" y="5796029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Load DICOM folder, adjust parameters, real-time image update, export processed slices.</a:t>
            </a: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35AE8D-6F3C-571D-800A-60B591654665}"/>
              </a:ext>
            </a:extLst>
          </p:cNvPr>
          <p:cNvSpPr/>
          <p:nvPr/>
        </p:nvSpPr>
        <p:spPr>
          <a:xfrm>
            <a:off x="12709803" y="7640664"/>
            <a:ext cx="1920597" cy="588936"/>
          </a:xfrm>
          <a:prstGeom prst="rect">
            <a:avLst/>
          </a:prstGeom>
          <a:solidFill>
            <a:srgbClr val="0D0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547341-242E-6594-2C3C-7AF04E225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9876" y="373805"/>
            <a:ext cx="3387804" cy="3387804"/>
          </a:xfrm>
          <a:prstGeom prst="rect">
            <a:avLst/>
          </a:prstGeom>
        </p:spPr>
      </p:pic>
      <p:pic>
        <p:nvPicPr>
          <p:cNvPr id="1028" name="Picture 4" descr="PyQt - Wikipedia">
            <a:extLst>
              <a:ext uri="{FF2B5EF4-FFF2-40B4-BE49-F238E27FC236}">
                <a16:creationId xmlns:a16="http://schemas.microsoft.com/office/drawing/2014/main" id="{D783B13D-2E55-7143-158C-B4D694BDC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80" y="736851"/>
            <a:ext cx="2833122" cy="296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ustomising figures in Matplotlib">
            <a:extLst>
              <a:ext uri="{FF2B5EF4-FFF2-40B4-BE49-F238E27FC236}">
                <a16:creationId xmlns:a16="http://schemas.microsoft.com/office/drawing/2014/main" id="{AD82F0B1-BB5E-E537-1CBC-BA6F05051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349" y="215358"/>
            <a:ext cx="7399020" cy="246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ssential Python for Machine Learning: SciPy | by Dagang Wei | Medium">
            <a:extLst>
              <a:ext uri="{FF2B5EF4-FFF2-40B4-BE49-F238E27FC236}">
                <a16:creationId xmlns:a16="http://schemas.microsoft.com/office/drawing/2014/main" id="{3A66D151-EDDE-9443-2F4C-815B70D3F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02"/>
          <a:stretch/>
        </p:blipFill>
        <p:spPr bwMode="auto">
          <a:xfrm>
            <a:off x="8663985" y="2088260"/>
            <a:ext cx="1854621" cy="168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Essential Python for Machine Learning: SciPy | by Dagang Wei | Medium">
            <a:extLst>
              <a:ext uri="{FF2B5EF4-FFF2-40B4-BE49-F238E27FC236}">
                <a16:creationId xmlns:a16="http://schemas.microsoft.com/office/drawing/2014/main" id="{560F79AC-9D26-496B-9EAE-79A7E8B7A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/>
          <a:stretch/>
        </p:blipFill>
        <p:spPr bwMode="auto">
          <a:xfrm>
            <a:off x="10518606" y="2088260"/>
            <a:ext cx="2389580" cy="168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510" y="792440"/>
            <a:ext cx="113690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Export Functionality and User Feedback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5301785" y="2186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Export Features</a:t>
            </a:r>
            <a:endParaRPr lang="en-US" sz="2800" b="1" dirty="0"/>
          </a:p>
        </p:txBody>
      </p:sp>
      <p:sp>
        <p:nvSpPr>
          <p:cNvPr id="4" name="Text 2"/>
          <p:cNvSpPr/>
          <p:nvPr/>
        </p:nvSpPr>
        <p:spPr>
          <a:xfrm>
            <a:off x="5301785" y="2767310"/>
            <a:ext cx="2264539" cy="2439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Export all processed slices as tiled PNG images with slice indexing for traceability.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966510" y="2181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Error Handling</a:t>
            </a:r>
            <a:endParaRPr lang="en-US" sz="2800" b="1" dirty="0"/>
          </a:p>
        </p:txBody>
      </p:sp>
      <p:sp>
        <p:nvSpPr>
          <p:cNvPr id="6" name="Text 4"/>
          <p:cNvSpPr/>
          <p:nvPr/>
        </p:nvSpPr>
        <p:spPr>
          <a:xfrm>
            <a:off x="966510" y="2762746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Alerts for invalid DICOM folders, input validation.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66510" y="47090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Feedback</a:t>
            </a:r>
            <a:endParaRPr lang="en-US" sz="2800" b="1" dirty="0"/>
          </a:p>
        </p:txBody>
      </p:sp>
      <p:sp>
        <p:nvSpPr>
          <p:cNvPr id="8" name="Text 6"/>
          <p:cNvSpPr/>
          <p:nvPr/>
        </p:nvSpPr>
        <p:spPr>
          <a:xfrm>
            <a:off x="966510" y="5290146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Progress dialogs during interpolation and averaging to enhance user experience.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377947-C2B0-F245-43AB-78C783FD4F87}"/>
              </a:ext>
            </a:extLst>
          </p:cNvPr>
          <p:cNvSpPr/>
          <p:nvPr/>
        </p:nvSpPr>
        <p:spPr>
          <a:xfrm>
            <a:off x="12709803" y="7640664"/>
            <a:ext cx="1920597" cy="588936"/>
          </a:xfrm>
          <a:prstGeom prst="rect">
            <a:avLst/>
          </a:prstGeom>
          <a:solidFill>
            <a:srgbClr val="0D0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91C930-9A16-BACF-840C-A59DBDDE1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696" y="2156599"/>
            <a:ext cx="5239169" cy="52805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5-05-04 at 8.35.22 AM">
            <a:hlinkClick r:id="" action="ppaction://media"/>
            <a:extLst>
              <a:ext uri="{FF2B5EF4-FFF2-40B4-BE49-F238E27FC236}">
                <a16:creationId xmlns:a16="http://schemas.microsoft.com/office/drawing/2014/main" id="{2727B685-1FE8-C751-8CF5-654FD8A3C7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8000"/>
            <a:ext cx="96069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 from Our Project Team</a:t>
            </a:r>
            <a:endParaRPr lang="en-US" sz="5400" b="1" dirty="0"/>
          </a:p>
        </p:txBody>
      </p:sp>
      <p:sp>
        <p:nvSpPr>
          <p:cNvPr id="3" name="Shape 1"/>
          <p:cNvSpPr/>
          <p:nvPr/>
        </p:nvSpPr>
        <p:spPr>
          <a:xfrm>
            <a:off x="793790" y="3260408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 sz="2400" b="1"/>
          </a:p>
        </p:txBody>
      </p:sp>
      <p:sp>
        <p:nvSpPr>
          <p:cNvPr id="4" name="Text 2"/>
          <p:cNvSpPr/>
          <p:nvPr/>
        </p:nvSpPr>
        <p:spPr>
          <a:xfrm>
            <a:off x="1028224" y="349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Amgad Atef</a:t>
            </a:r>
            <a:endParaRPr lang="en-US" sz="2800" b="1" dirty="0"/>
          </a:p>
        </p:txBody>
      </p:sp>
      <p:sp>
        <p:nvSpPr>
          <p:cNvPr id="5" name="Text 3"/>
          <p:cNvSpPr/>
          <p:nvPr/>
        </p:nvSpPr>
        <p:spPr>
          <a:xfrm>
            <a:off x="1028224" y="398526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260408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 sz="2400" b="1"/>
          </a:p>
        </p:txBody>
      </p:sp>
      <p:sp>
        <p:nvSpPr>
          <p:cNvPr id="7" name="Text 5"/>
          <p:cNvSpPr/>
          <p:nvPr/>
        </p:nvSpPr>
        <p:spPr>
          <a:xfrm>
            <a:off x="5451396" y="349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Ahmed Kamal</a:t>
            </a:r>
            <a:endParaRPr lang="en-US" sz="2800" b="1" dirty="0"/>
          </a:p>
        </p:txBody>
      </p:sp>
      <p:sp>
        <p:nvSpPr>
          <p:cNvPr id="8" name="Text 6"/>
          <p:cNvSpPr/>
          <p:nvPr/>
        </p:nvSpPr>
        <p:spPr>
          <a:xfrm>
            <a:off x="5451396" y="398526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260408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 sz="2400" b="1"/>
          </a:p>
        </p:txBody>
      </p:sp>
      <p:sp>
        <p:nvSpPr>
          <p:cNvPr id="10" name="Text 8"/>
          <p:cNvSpPr/>
          <p:nvPr/>
        </p:nvSpPr>
        <p:spPr>
          <a:xfrm>
            <a:off x="9874568" y="349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Mohamed Sami</a:t>
            </a:r>
            <a:endParaRPr lang="en-US" sz="2800" b="1" dirty="0"/>
          </a:p>
        </p:txBody>
      </p:sp>
      <p:sp>
        <p:nvSpPr>
          <p:cNvPr id="11" name="Text 9"/>
          <p:cNvSpPr/>
          <p:nvPr/>
        </p:nvSpPr>
        <p:spPr>
          <a:xfrm>
            <a:off x="9874568" y="398526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1" y="4809411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 sz="2400" b="1"/>
          </a:p>
        </p:txBody>
      </p:sp>
      <p:sp>
        <p:nvSpPr>
          <p:cNvPr id="13" name="Text 11"/>
          <p:cNvSpPr/>
          <p:nvPr/>
        </p:nvSpPr>
        <p:spPr>
          <a:xfrm>
            <a:off x="1028223" y="51039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Mohamed Sayed </a:t>
            </a:r>
            <a:endParaRPr lang="en-US" sz="2800" b="1" dirty="0"/>
          </a:p>
        </p:txBody>
      </p:sp>
      <p:sp>
        <p:nvSpPr>
          <p:cNvPr id="14" name="Text 12"/>
          <p:cNvSpPr/>
          <p:nvPr/>
        </p:nvSpPr>
        <p:spPr>
          <a:xfrm>
            <a:off x="1028224" y="553426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5224582" y="4873169"/>
            <a:ext cx="4196358" cy="1258432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5451395" y="51039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Ziyad Hossam</a:t>
            </a:r>
            <a:endParaRPr lang="en-US" sz="28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48424B-7ED4-ECBA-F126-0A0D122E6570}"/>
              </a:ext>
            </a:extLst>
          </p:cNvPr>
          <p:cNvSpPr/>
          <p:nvPr/>
        </p:nvSpPr>
        <p:spPr>
          <a:xfrm>
            <a:off x="12709803" y="7640664"/>
            <a:ext cx="1920597" cy="588936"/>
          </a:xfrm>
          <a:prstGeom prst="rect">
            <a:avLst/>
          </a:prstGeom>
          <a:solidFill>
            <a:srgbClr val="0D0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1E31FB-779F-EC57-D2CB-595E0938B79E}"/>
              </a:ext>
            </a:extLst>
          </p:cNvPr>
          <p:cNvSpPr txBox="1"/>
          <p:nvPr/>
        </p:nvSpPr>
        <p:spPr>
          <a:xfrm>
            <a:off x="10423849" y="7288801"/>
            <a:ext cx="2628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linkClick r:id="rId3"/>
              </a:rPr>
              <a:t>GitHub Repo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335</Words>
  <Application>Microsoft Office PowerPoint</Application>
  <PresentationFormat>Custom</PresentationFormat>
  <Paragraphs>69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Heebo Light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زياد حسام مسعود محمد الفيومي</cp:lastModifiedBy>
  <cp:revision>7</cp:revision>
  <dcterms:created xsi:type="dcterms:W3CDTF">2025-05-05T17:13:06Z</dcterms:created>
  <dcterms:modified xsi:type="dcterms:W3CDTF">2025-05-05T20:27:23Z</dcterms:modified>
</cp:coreProperties>
</file>